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9" r:id="rId2"/>
    <p:sldId id="295" r:id="rId3"/>
    <p:sldId id="378" r:id="rId4"/>
    <p:sldId id="389" r:id="rId5"/>
    <p:sldId id="390" r:id="rId6"/>
    <p:sldId id="391" r:id="rId7"/>
    <p:sldId id="375" r:id="rId8"/>
    <p:sldId id="377" r:id="rId9"/>
    <p:sldId id="364" r:id="rId10"/>
    <p:sldId id="365" r:id="rId11"/>
    <p:sldId id="367" r:id="rId12"/>
    <p:sldId id="366" r:id="rId13"/>
    <p:sldId id="368" r:id="rId14"/>
    <p:sldId id="369" r:id="rId15"/>
    <p:sldId id="370" r:id="rId16"/>
    <p:sldId id="371" r:id="rId17"/>
    <p:sldId id="383" r:id="rId18"/>
    <p:sldId id="372" r:id="rId19"/>
    <p:sldId id="380" r:id="rId20"/>
    <p:sldId id="384" r:id="rId21"/>
    <p:sldId id="376" r:id="rId22"/>
    <p:sldId id="379" r:id="rId23"/>
    <p:sldId id="385" r:id="rId24"/>
    <p:sldId id="362" r:id="rId25"/>
    <p:sldId id="386" r:id="rId26"/>
    <p:sldId id="381" r:id="rId27"/>
    <p:sldId id="387" r:id="rId28"/>
    <p:sldId id="303" r:id="rId29"/>
    <p:sldId id="388" r:id="rId30"/>
    <p:sldId id="3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6" autoAdjust="0"/>
    <p:restoredTop sz="87776"/>
  </p:normalViewPr>
  <p:slideViewPr>
    <p:cSldViewPr snapToGrid="0">
      <p:cViewPr varScale="1">
        <p:scale>
          <a:sx n="94" d="100"/>
          <a:sy n="94" d="100"/>
        </p:scale>
        <p:origin x="20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07/03/22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62617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3229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39701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7485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00215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2078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1140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7581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3335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install dependencies</a:t>
            </a:r>
          </a:p>
          <a:p>
            <a:r>
              <a:rPr lang="en-IT" dirty="0"/>
              <a:t>Step 1: Define the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Step 2: Define the daos </a:t>
            </a:r>
          </a:p>
          <a:p>
            <a:r>
              <a:rPr lang="en-IT" dirty="0"/>
              <a:t>Step 3: Define the DB and generate code running flutter pub run build_runner build</a:t>
            </a:r>
          </a:p>
          <a:p>
            <a:r>
              <a:rPr lang="en-IT" dirty="0"/>
              <a:t>Step 4: Create the Repository, get an </a:t>
            </a:r>
            <a:r>
              <a:rPr lang="en-GB" dirty="0" err="1"/>
              <a:t>i</a:t>
            </a:r>
            <a:r>
              <a:rPr lang="en-IT" dirty="0"/>
              <a:t>nstance of the DB at the beginning of the app, create the repo instance and provide it to the app</a:t>
            </a:r>
          </a:p>
          <a:p>
            <a:r>
              <a:rPr lang="en-IT" dirty="0"/>
              <a:t>Step 5: Create the UI and link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22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467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8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5130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We focused the laboratories on front-end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6655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/>
              <a:t>We focused the laboratories on front-end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3869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2539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948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3236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8184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hyperlink" Target="https://floor.codes/type-converter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ererikbergman/repository-design-pattern-e28c0f3e4a30" TargetMode="External"/><Relationship Id="rId2" Type="http://schemas.openxmlformats.org/officeDocument/2006/relationships/hyperlink" Target="https://floor.codes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oor.cod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Advanced Topics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Supported types and Primary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Floor entities can hold values of the following Dart types mapped to their corresponding SQLite types.</a:t>
            </a:r>
          </a:p>
          <a:p>
            <a:r>
              <a:rPr lang="en-GB" dirty="0"/>
              <a:t>In case you want to store sophisticated Dart objects you have to define a </a:t>
            </a:r>
            <a:r>
              <a:rPr lang="en-GB" dirty="0" err="1">
                <a:latin typeface="Courier" pitchFamily="2" charset="0"/>
              </a:rPr>
              <a:t>TypeConverter</a:t>
            </a:r>
            <a:r>
              <a:rPr lang="en-GB" dirty="0"/>
              <a:t> (see exercise 11.01 solution to see how).</a:t>
            </a:r>
          </a:p>
          <a:p>
            <a:endParaRPr lang="en-GB" dirty="0"/>
          </a:p>
          <a:p>
            <a:r>
              <a:rPr lang="en-GB" dirty="0"/>
              <a:t>If you need to define a compound primary key (e.g., many-to-many relationship), you can use again the </a:t>
            </a:r>
            <a:r>
              <a:rPr lang="en-GB" dirty="0">
                <a:latin typeface="Courier" pitchFamily="2" charset="0"/>
              </a:rPr>
              <a:t>@Entity </a:t>
            </a:r>
            <a:r>
              <a:rPr lang="en-GB" dirty="0"/>
              <a:t>annotation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AA6477-7BFA-284A-977F-AFD2B903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09385"/>
              </p:ext>
            </p:extLst>
          </p:nvPr>
        </p:nvGraphicFramePr>
        <p:xfrm>
          <a:off x="6203950" y="1361167"/>
          <a:ext cx="568325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6948">
                  <a:extLst>
                    <a:ext uri="{9D8B030D-6E8A-4147-A177-3AD203B41FA5}">
                      <a16:colId xmlns:a16="http://schemas.microsoft.com/office/drawing/2014/main" val="1031917400"/>
                    </a:ext>
                  </a:extLst>
                </a:gridCol>
                <a:gridCol w="4266302">
                  <a:extLst>
                    <a:ext uri="{9D8B030D-6E8A-4147-A177-3AD203B41FA5}">
                      <a16:colId xmlns:a16="http://schemas.microsoft.com/office/drawing/2014/main" val="1407142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SQLite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2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0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1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 (0 = false, 1 = 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4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Uint8List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BLOB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678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64546" y="41107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latin typeface="Courier" pitchFamily="2" charset="0"/>
              </a:rPr>
              <a:t>@Entity(</a:t>
            </a:r>
            <a:r>
              <a:rPr lang="en-GB" b="1" dirty="0" err="1">
                <a:latin typeface="Courier" pitchFamily="2" charset="0"/>
              </a:rPr>
              <a:t>primaryKeys</a:t>
            </a:r>
            <a:r>
              <a:rPr lang="en-GB" b="1" dirty="0">
                <a:latin typeface="Courier" pitchFamily="2" charset="0"/>
              </a:rPr>
              <a:t>: ['id', 'name'])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30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To define a foreign keys, add a list of </a:t>
            </a:r>
            <a:r>
              <a:rPr lang="en-GB" dirty="0" err="1">
                <a:latin typeface="Courier" pitchFamily="2" charset="0"/>
              </a:rPr>
              <a:t>ForeignKeys</a:t>
            </a:r>
            <a:r>
              <a:rPr lang="en-GB" dirty="0"/>
              <a:t>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 of the referencing entity.</a:t>
            </a:r>
          </a:p>
          <a:p>
            <a:r>
              <a:rPr lang="en-GB" dirty="0" err="1">
                <a:latin typeface="Courier" pitchFamily="2" charset="0"/>
              </a:rPr>
              <a:t>childColumns</a:t>
            </a:r>
            <a:r>
              <a:rPr lang="en-GB" dirty="0"/>
              <a:t> define the columns of the current entity, whereas </a:t>
            </a:r>
            <a:r>
              <a:rPr lang="en-GB" dirty="0" err="1">
                <a:latin typeface="Courier" pitchFamily="2" charset="0"/>
              </a:rPr>
              <a:t>parentColumns</a:t>
            </a:r>
            <a:r>
              <a:rPr lang="en-GB" dirty="0"/>
              <a:t> define the columns of the parent entity. </a:t>
            </a:r>
          </a:p>
          <a:p>
            <a:r>
              <a:rPr lang="en-GB" dirty="0"/>
              <a:t>Foreign key actions can get triggered after defining them for the </a:t>
            </a:r>
            <a:r>
              <a:rPr lang="en-GB" dirty="0" err="1">
                <a:latin typeface="Courier" pitchFamily="2" charset="0"/>
              </a:rPr>
              <a:t>onUpdate</a:t>
            </a:r>
            <a:r>
              <a:rPr lang="en-GB" dirty="0"/>
              <a:t> and </a:t>
            </a:r>
            <a:r>
              <a:rPr lang="en-GB" dirty="0" err="1">
                <a:latin typeface="Courier" pitchFamily="2" charset="0"/>
              </a:rPr>
              <a:t>onDelete</a:t>
            </a:r>
            <a:r>
              <a:rPr lang="en-GB" dirty="0"/>
              <a:t> properties.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98836" y="1279206"/>
            <a:ext cx="5559879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urier" pitchFamily="2" charset="0"/>
              </a:rPr>
              <a:t>@Entity(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dirty="0" err="1">
                <a:latin typeface="Courier" pitchFamily="2" charset="0"/>
              </a:rPr>
              <a:t>tableName</a:t>
            </a:r>
            <a:r>
              <a:rPr lang="en-GB" sz="1600" dirty="0">
                <a:latin typeface="Courier" pitchFamily="2" charset="0"/>
              </a:rPr>
              <a:t>: 'dog',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b="1" dirty="0" err="1">
                <a:latin typeface="Courier" pitchFamily="2" charset="0"/>
              </a:rPr>
              <a:t>foreignKeys</a:t>
            </a:r>
            <a:r>
              <a:rPr lang="en-GB" sz="1600" b="1" dirty="0">
                <a:latin typeface="Courier" pitchFamily="2" charset="0"/>
              </a:rPr>
              <a:t>: [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 err="1">
                <a:latin typeface="Courier" pitchFamily="2" charset="0"/>
              </a:rPr>
              <a:t>ForeignKey</a:t>
            </a:r>
            <a:r>
              <a:rPr lang="en-GB" sz="1600" b="1" dirty="0">
                <a:latin typeface="Courier" pitchFamily="2" charset="0"/>
              </a:rPr>
              <a:t>(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childColumns</a:t>
            </a:r>
            <a:r>
              <a:rPr lang="en-GB" sz="1600" b="1" dirty="0">
                <a:latin typeface="Courier" pitchFamily="2" charset="0"/>
              </a:rPr>
              <a:t>: ['</a:t>
            </a:r>
            <a:r>
              <a:rPr lang="en-GB" sz="1600" b="1" dirty="0" err="1">
                <a:latin typeface="Courier" pitchFamily="2" charset="0"/>
              </a:rPr>
              <a:t>owner_id</a:t>
            </a:r>
            <a:r>
              <a:rPr lang="en-GB" sz="1600" b="1" dirty="0">
                <a:latin typeface="Courier" pitchFamily="2" charset="0"/>
              </a:rPr>
              <a:t>'],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parentColumns</a:t>
            </a:r>
            <a:r>
              <a:rPr lang="en-GB" sz="1600" b="1" dirty="0">
                <a:latin typeface="Courier" pitchFamily="2" charset="0"/>
              </a:rPr>
              <a:t>: ['id'],</a:t>
            </a:r>
          </a:p>
          <a:p>
            <a:r>
              <a:rPr lang="en-GB" sz="1600" b="1" dirty="0">
                <a:latin typeface="Courier" pitchFamily="2" charset="0"/>
              </a:rPr>
              <a:t>      entity: Person,</a:t>
            </a:r>
          </a:p>
          <a:p>
            <a:r>
              <a:rPr lang="en-GB" sz="1600" b="1" dirty="0">
                <a:latin typeface="Courier" pitchFamily="2" charset="0"/>
              </a:rPr>
              <a:t>    )</a:t>
            </a:r>
          </a:p>
          <a:p>
            <a:r>
              <a:rPr lang="en-GB" sz="1600" b="1" dirty="0">
                <a:latin typeface="Courier" pitchFamily="2" charset="0"/>
              </a:rPr>
              <a:t>  ],</a:t>
            </a:r>
          </a:p>
          <a:p>
            <a:r>
              <a:rPr lang="en-GB" sz="1600" dirty="0">
                <a:latin typeface="Courier" pitchFamily="2" charset="0"/>
              </a:rPr>
              <a:t>)</a:t>
            </a:r>
          </a:p>
          <a:p>
            <a:r>
              <a:rPr lang="en-GB" sz="1600" dirty="0">
                <a:latin typeface="Courier" pitchFamily="2" charset="0"/>
              </a:rPr>
              <a:t>class Dog {</a:t>
            </a: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PrimaryKey</a:t>
            </a:r>
            <a:r>
              <a:rPr lang="en-GB" sz="1600" dirty="0">
                <a:latin typeface="Courier" pitchFamily="2" charset="0"/>
              </a:rPr>
              <a:t>()</a:t>
            </a:r>
          </a:p>
          <a:p>
            <a:r>
              <a:rPr lang="en-GB" sz="1600" dirty="0">
                <a:latin typeface="Courier" pitchFamily="2" charset="0"/>
              </a:rPr>
              <a:t>  final int id;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final String name;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ColumnInfo</a:t>
            </a:r>
            <a:r>
              <a:rPr lang="en-GB" sz="1600" dirty="0">
                <a:latin typeface="Courier" pitchFamily="2" charset="0"/>
              </a:rPr>
              <a:t>(name: '</a:t>
            </a:r>
            <a:r>
              <a:rPr lang="en-GB" sz="1600" dirty="0" err="1">
                <a:latin typeface="Courier" pitchFamily="2" charset="0"/>
              </a:rPr>
              <a:t>owner_id</a:t>
            </a:r>
            <a:r>
              <a:rPr lang="en-GB" sz="1600" dirty="0">
                <a:latin typeface="Courier" pitchFamily="2" charset="0"/>
              </a:rPr>
              <a:t>')</a:t>
            </a:r>
          </a:p>
          <a:p>
            <a:r>
              <a:rPr lang="en-GB" sz="1600" dirty="0">
                <a:latin typeface="Courier" pitchFamily="2" charset="0"/>
              </a:rPr>
              <a:t>  final int </a:t>
            </a:r>
            <a:r>
              <a:rPr lang="en-GB" sz="1600" dirty="0" err="1">
                <a:latin typeface="Courier" pitchFamily="2" charset="0"/>
              </a:rPr>
              <a:t>ownerId</a:t>
            </a:r>
            <a:r>
              <a:rPr lang="en-GB" sz="1600" dirty="0">
                <a:latin typeface="Courier" pitchFamily="2" charset="0"/>
              </a:rPr>
              <a:t>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Dog(</a:t>
            </a:r>
            <a:r>
              <a:rPr lang="en-GB" sz="1600" dirty="0" err="1">
                <a:latin typeface="Courier" pitchFamily="2" charset="0"/>
              </a:rPr>
              <a:t>this.id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this.name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this.ownerId</a:t>
            </a:r>
            <a:r>
              <a:rPr lang="en-GB" sz="1600" dirty="0">
                <a:latin typeface="Courier" pitchFamily="2" charset="0"/>
              </a:rPr>
              <a:t>);</a:t>
            </a:r>
          </a:p>
          <a:p>
            <a:r>
              <a:rPr lang="en-GB" sz="1600" dirty="0">
                <a:latin typeface="Courier" pitchFamily="2" charset="0"/>
              </a:rPr>
              <a:t>}</a:t>
            </a:r>
            <a:endParaRPr lang="en-IT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4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/>
              <a:t>These components are responsible for managing access to the underlying SQLite database and are defined as abstract classes with method signatures and query statements.</a:t>
            </a:r>
          </a:p>
          <a:p>
            <a:endParaRPr lang="en-GB" dirty="0"/>
          </a:p>
          <a:p>
            <a:r>
              <a:rPr lang="en-GB" dirty="0"/>
              <a:t>From the practical point-of-view, in the DAO, you will define all the queries you want to be able to execute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8232" y="2872467"/>
            <a:ext cx="63289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dao</a:t>
            </a:r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@Query('SELECT * FROM Person')</a:t>
            </a:r>
          </a:p>
          <a:p>
            <a:r>
              <a:rPr lang="en-GB" dirty="0">
                <a:latin typeface="Courier" pitchFamily="2" charset="0"/>
              </a:rPr>
              <a:t>  Future&lt;List&lt;Person&gt;&gt; </a:t>
            </a:r>
            <a:r>
              <a:rPr lang="en-GB" dirty="0" err="1">
                <a:latin typeface="Courier" pitchFamily="2" charset="0"/>
              </a:rPr>
              <a:t>findAllPersons</a:t>
            </a:r>
            <a:r>
              <a:rPr lang="en-GB" dirty="0">
                <a:latin typeface="Courier" pitchFamily="2" charset="0"/>
              </a:rPr>
              <a:t>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@Query('SELECT * FROM Person WHERE id = : id')</a:t>
            </a:r>
          </a:p>
          <a:p>
            <a:r>
              <a:rPr lang="en-GB" dirty="0">
                <a:latin typeface="Courier" pitchFamily="2" charset="0"/>
              </a:rPr>
              <a:t>  Stream&lt;Person?&gt; </a:t>
            </a:r>
            <a:r>
              <a:rPr lang="en-GB" dirty="0" err="1">
                <a:latin typeface="Courier" pitchFamily="2" charset="0"/>
              </a:rPr>
              <a:t>findPersonById</a:t>
            </a:r>
            <a:r>
              <a:rPr lang="en-GB" dirty="0">
                <a:latin typeface="Courier" pitchFamily="2" charset="0"/>
              </a:rPr>
              <a:t>(int id);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@insert</a:t>
            </a:r>
          </a:p>
          <a:p>
            <a:r>
              <a:rPr lang="en-GB" dirty="0">
                <a:latin typeface="Courier" pitchFamily="2" charset="0"/>
              </a:rPr>
              <a:t>  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39BC4-B945-BB44-9ABA-7253AC545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62" t="21531" r="39647" b="55738"/>
          <a:stretch/>
        </p:blipFill>
        <p:spPr>
          <a:xfrm>
            <a:off x="8761036" y="1517196"/>
            <a:ext cx="1977390" cy="8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marks a method as an insertion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you can specify a conflict strategy. Else it just defaults to aborting the insert.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 either </a:t>
            </a:r>
          </a:p>
          <a:p>
            <a:pPr lvl="1"/>
            <a:r>
              <a:rPr lang="en-GB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: return primary key of inserted item </a:t>
            </a:r>
          </a:p>
          <a:p>
            <a:pPr lvl="1"/>
            <a:r>
              <a:rPr lang="en-GB" dirty="0">
                <a:latin typeface="Courier" pitchFamily="2" charset="0"/>
              </a:rPr>
              <a:t>List&lt;int&gt;</a:t>
            </a:r>
            <a:r>
              <a:rPr lang="en-GB" dirty="0"/>
              <a:t>: return primary keys of inserted items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7267" y="1372742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OnConflictStrategy.rollback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</a:t>
            </a:r>
          </a:p>
          <a:p>
            <a:r>
              <a:rPr lang="en-GB" dirty="0">
                <a:latin typeface="Courier" pitchFamily="2" charset="0"/>
              </a:rPr>
              <a:t>Future&lt;List&lt;int&gt;&gt; </a:t>
            </a:r>
            <a:r>
              <a:rPr lang="en-GB" dirty="0" err="1">
                <a:latin typeface="Courier" pitchFamily="2" charset="0"/>
              </a:rPr>
              <a:t>insertPersons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2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marks a method as an update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you can specify a conflict strategy. Else it just defaults to aborting the update.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changed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671934" y="1361167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OnConflictStrategy.replace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updatePerson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updatePersons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1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@delete </a:t>
            </a:r>
            <a:r>
              <a:rPr lang="en-GB" dirty="0"/>
              <a:t>marks a method as a deletion method. </a:t>
            </a:r>
          </a:p>
          <a:p>
            <a:endParaRPr lang="en-GB" dirty="0"/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deleted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52956" y="1361167"/>
            <a:ext cx="632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deletePerson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deletePersons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0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5667828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To create a Database, define an abstract class which extends 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/>
              <a:t>. </a:t>
            </a:r>
          </a:p>
          <a:p>
            <a:r>
              <a:rPr lang="en-GB" dirty="0"/>
              <a:t>Furthermore, it's required to add </a:t>
            </a:r>
            <a:r>
              <a:rPr lang="en-GB" dirty="0">
                <a:latin typeface="Courier" pitchFamily="2" charset="0"/>
              </a:rPr>
              <a:t>@Database</a:t>
            </a:r>
            <a:r>
              <a:rPr lang="en-GB" dirty="0"/>
              <a:t>() to the signature of the class. </a:t>
            </a:r>
          </a:p>
          <a:p>
            <a:r>
              <a:rPr lang="en-GB" dirty="0"/>
              <a:t>Make sure to add the created entity to the entities attribute of the </a:t>
            </a:r>
            <a:r>
              <a:rPr lang="en-GB" dirty="0">
                <a:latin typeface="Courier" pitchFamily="2" charset="0"/>
              </a:rPr>
              <a:t>@Database </a:t>
            </a:r>
            <a:r>
              <a:rPr lang="en-GB" dirty="0"/>
              <a:t>annotation. </a:t>
            </a:r>
          </a:p>
          <a:p>
            <a:r>
              <a:rPr lang="en-GB" dirty="0"/>
              <a:t>In order to make the generated code work, it's required to also add the </a:t>
            </a:r>
            <a:r>
              <a:rPr lang="en-GB" dirty="0">
                <a:highlight>
                  <a:srgbClr val="FFFF00"/>
                </a:highlight>
              </a:rPr>
              <a:t>highlighted</a:t>
            </a:r>
            <a:r>
              <a:rPr lang="en-GB" dirty="0"/>
              <a:t> imports in the example.</a:t>
            </a:r>
          </a:p>
          <a:p>
            <a:r>
              <a:rPr lang="en-GB" dirty="0"/>
              <a:t>Make sure to add </a:t>
            </a:r>
            <a:r>
              <a:rPr lang="en-GB" dirty="0">
                <a:latin typeface="Courier" pitchFamily="2" charset="0"/>
              </a:rPr>
              <a:t>part</a:t>
            </a:r>
            <a:r>
              <a:rPr lang="en-GB" dirty="0"/>
              <a:t> </a:t>
            </a:r>
            <a:r>
              <a:rPr lang="en-GB" dirty="0">
                <a:latin typeface="Courier" pitchFamily="2" charset="0"/>
              </a:rPr>
              <a:t>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 </a:t>
            </a:r>
            <a:r>
              <a:rPr lang="en-GB" dirty="0"/>
              <a:t>beneath the imports of this file. It's important to note that </a:t>
            </a:r>
            <a:r>
              <a:rPr lang="en-GB" dirty="0">
                <a:latin typeface="Courier" pitchFamily="2" charset="0"/>
              </a:rPr>
              <a:t>'database</a:t>
            </a:r>
            <a:r>
              <a:rPr lang="en-GB" dirty="0"/>
              <a:t>' has to get exchanged with the filename of the database definition. In this case, the file is named </a:t>
            </a:r>
            <a:r>
              <a:rPr lang="en-GB" dirty="0" err="1">
                <a:latin typeface="Courier" pitchFamily="2" charset="0"/>
              </a:rPr>
              <a:t>database.dart</a:t>
            </a:r>
            <a:r>
              <a:rPr lang="en-GB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6280190" y="1991488"/>
            <a:ext cx="583883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// required package imports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dart:async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package:floor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floor.dart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 as 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import '</a:t>
            </a:r>
            <a:r>
              <a:rPr lang="en-GB" dirty="0" err="1">
                <a:latin typeface="Courier" pitchFamily="2" charset="0"/>
              </a:rPr>
              <a:t>dao</a:t>
            </a:r>
            <a:r>
              <a:rPr lang="en-GB" dirty="0">
                <a:latin typeface="Courier" pitchFamily="2" charset="0"/>
              </a:rPr>
              <a:t>/</a:t>
            </a:r>
            <a:r>
              <a:rPr lang="en-GB" dirty="0" err="1">
                <a:latin typeface="Courier" pitchFamily="2" charset="0"/>
              </a:rPr>
              <a:t>person_dao.dart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r>
              <a:rPr lang="en-GB" dirty="0">
                <a:latin typeface="Courier" pitchFamily="2" charset="0"/>
              </a:rPr>
              <a:t>import 'entity/</a:t>
            </a:r>
            <a:r>
              <a:rPr lang="en-GB" dirty="0" err="1">
                <a:latin typeface="Courier" pitchFamily="2" charset="0"/>
              </a:rPr>
              <a:t>person.dart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part 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 // the generated code will be there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@Database(version: 1, entities: [Person])</a:t>
            </a: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extends 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get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2" t="-8254" r="-664" b="79329"/>
          <a:stretch/>
        </p:blipFill>
        <p:spPr>
          <a:xfrm>
            <a:off x="6400801" y="896784"/>
            <a:ext cx="5299656" cy="10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b="1" dirty="0"/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9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final step: generating all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675303" cy="5334907"/>
          </a:xfrm>
        </p:spPr>
        <p:txBody>
          <a:bodyPr>
            <a:normAutofit/>
          </a:bodyPr>
          <a:lstStyle/>
          <a:p>
            <a:r>
              <a:rPr lang="en-GB" dirty="0"/>
              <a:t>To generate the code simply open the terminal of VS Code and run </a:t>
            </a:r>
            <a:br>
              <a:rPr lang="en-GB" dirty="0"/>
            </a:b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flutter packages pub run </a:t>
            </a:r>
            <a:r>
              <a:rPr lang="en-GB" dirty="0" err="1">
                <a:latin typeface="Courier" pitchFamily="2" charset="0"/>
              </a:rPr>
              <a:t>build_runner</a:t>
            </a:r>
            <a:r>
              <a:rPr lang="en-GB" dirty="0">
                <a:latin typeface="Courier" pitchFamily="2" charset="0"/>
              </a:rPr>
              <a:t> build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Remember that every time you change something in the code of the entities, the </a:t>
            </a:r>
            <a:r>
              <a:rPr lang="en-GB" dirty="0" err="1"/>
              <a:t>daos</a:t>
            </a:r>
            <a:r>
              <a:rPr lang="en-GB" dirty="0"/>
              <a:t>, or the database, you need to rerun the command!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343EAFD-A321-C74C-A060-2331947D6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23" y="2958240"/>
            <a:ext cx="5469407" cy="1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6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Use the 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8"/>
            <a:ext cx="10602500" cy="254239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For obtaining an instance of the database, use the generated </a:t>
            </a:r>
            <a:r>
              <a:rPr lang="en-GB" dirty="0">
                <a:latin typeface="Courier" pitchFamily="2" charset="0"/>
              </a:rPr>
              <a:t>$</a:t>
            </a:r>
            <a:r>
              <a:rPr lang="en-GB" dirty="0" err="1">
                <a:latin typeface="Courier" pitchFamily="2" charset="0"/>
              </a:rPr>
              <a:t>FloorAppDatabase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class, which allows access to a database builder. </a:t>
            </a:r>
          </a:p>
          <a:p>
            <a:pPr lvl="1"/>
            <a:r>
              <a:rPr lang="en-GB" dirty="0"/>
              <a:t>The name is composed by </a:t>
            </a:r>
            <a:r>
              <a:rPr lang="en-GB" dirty="0">
                <a:latin typeface="Courier" pitchFamily="2" charset="0"/>
              </a:rPr>
              <a:t>$Floor </a:t>
            </a:r>
            <a:r>
              <a:rPr lang="en-GB" dirty="0"/>
              <a:t>and the database class name.</a:t>
            </a:r>
          </a:p>
          <a:p>
            <a:pPr lvl="1"/>
            <a:r>
              <a:rPr lang="en-GB" dirty="0"/>
              <a:t>The string passed to </a:t>
            </a:r>
            <a:r>
              <a:rPr lang="en-GB" dirty="0" err="1">
                <a:latin typeface="Courier" pitchFamily="2" charset="0"/>
              </a:rPr>
              <a:t>databaseBuilder</a:t>
            </a:r>
            <a:r>
              <a:rPr lang="en-GB" dirty="0">
                <a:latin typeface="Courier" pitchFamily="2" charset="0"/>
              </a:rPr>
              <a:t>() </a:t>
            </a:r>
            <a:r>
              <a:rPr lang="en-GB" dirty="0"/>
              <a:t>will be the database file name. </a:t>
            </a:r>
          </a:p>
          <a:p>
            <a:pPr lvl="1"/>
            <a:endParaRPr lang="en-GB" dirty="0"/>
          </a:p>
          <a:p>
            <a:r>
              <a:rPr lang="en-GB" dirty="0"/>
              <a:t>For initializing the database, call </a:t>
            </a:r>
            <a:r>
              <a:rPr lang="en-GB" dirty="0">
                <a:latin typeface="Courier" pitchFamily="2" charset="0"/>
              </a:rPr>
              <a:t>build() </a:t>
            </a:r>
            <a:r>
              <a:rPr lang="en-GB" dirty="0"/>
              <a:t>and make sure to </a:t>
            </a:r>
            <a:r>
              <a:rPr lang="en-GB" dirty="0">
                <a:latin typeface="Courier" pitchFamily="2" charset="0"/>
              </a:rPr>
              <a:t>await</a:t>
            </a:r>
            <a:r>
              <a:rPr lang="en-GB" dirty="0"/>
              <a:t> the result.</a:t>
            </a:r>
          </a:p>
          <a:p>
            <a:pPr lvl="1"/>
            <a:r>
              <a:rPr lang="en-GB" dirty="0"/>
              <a:t>You need to do it at the beginning of your app.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868101" y="4110751"/>
            <a:ext cx="111062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//Example on how to </a:t>
            </a:r>
            <a:r>
              <a:rPr lang="en-GB" dirty="0" err="1">
                <a:latin typeface="Courier" pitchFamily="2" charset="0"/>
              </a:rPr>
              <a:t>init</a:t>
            </a:r>
            <a:r>
              <a:rPr lang="en-GB" dirty="0">
                <a:latin typeface="Courier" pitchFamily="2" charset="0"/>
              </a:rPr>
              <a:t> the DB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database = await $</a:t>
            </a:r>
            <a:r>
              <a:rPr lang="en-GB" dirty="0" err="1">
                <a:latin typeface="Courier" pitchFamily="2" charset="0"/>
              </a:rPr>
              <a:t>FloorAppDatabase.databaseBuilder</a:t>
            </a:r>
            <a:r>
              <a:rPr lang="en-GB" dirty="0">
                <a:latin typeface="Courier" pitchFamily="2" charset="0"/>
              </a:rPr>
              <a:t>('</a:t>
            </a:r>
            <a:r>
              <a:rPr lang="en-GB" dirty="0" err="1">
                <a:latin typeface="Courier" pitchFamily="2" charset="0"/>
              </a:rPr>
              <a:t>app_database.db</a:t>
            </a:r>
            <a:r>
              <a:rPr lang="en-GB" dirty="0">
                <a:latin typeface="Courier" pitchFamily="2" charset="0"/>
              </a:rPr>
              <a:t>').build();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//Example on the use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= </a:t>
            </a:r>
            <a:r>
              <a:rPr lang="en-GB" dirty="0" err="1">
                <a:latin typeface="Courier" pitchFamily="2" charset="0"/>
              </a:rPr>
              <a:t>database.personDao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final person = Person(1, 'Frank');</a:t>
            </a:r>
          </a:p>
          <a:p>
            <a:r>
              <a:rPr lang="en-GB" dirty="0">
                <a:latin typeface="Courier" pitchFamily="2" charset="0"/>
              </a:rPr>
              <a:t>await </a:t>
            </a:r>
            <a:r>
              <a:rPr lang="en-GB" dirty="0" err="1">
                <a:latin typeface="Courier" pitchFamily="2" charset="0"/>
              </a:rPr>
              <a:t>personDao.insertPerson</a:t>
            </a:r>
            <a:r>
              <a:rPr lang="en-GB" dirty="0">
                <a:latin typeface="Courier" pitchFamily="2" charset="0"/>
              </a:rPr>
              <a:t>(person);</a:t>
            </a:r>
          </a:p>
          <a:p>
            <a:r>
              <a:rPr lang="en-GB" dirty="0">
                <a:latin typeface="Courier" pitchFamily="2" charset="0"/>
              </a:rPr>
              <a:t>final result = await </a:t>
            </a:r>
            <a:r>
              <a:rPr lang="en-GB" dirty="0" err="1">
                <a:latin typeface="Courier" pitchFamily="2" charset="0"/>
              </a:rPr>
              <a:t>personDao.findPersonById</a:t>
            </a:r>
            <a:r>
              <a:rPr lang="en-GB" dirty="0">
                <a:latin typeface="Courier" pitchFamily="2" charset="0"/>
              </a:rPr>
              <a:t>(1);</a:t>
            </a:r>
            <a:endParaRPr lang="en-IT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5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b="1" dirty="0"/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Backend development (Firebase, Django, Conduit, </a:t>
            </a:r>
            <a:r>
              <a:rPr lang="en-GB" sz="2600" dirty="0" err="1">
                <a:solidFill>
                  <a:schemeClr val="bg2">
                    <a:lumMod val="90000"/>
                  </a:schemeClr>
                </a:solidFill>
              </a:rPr>
              <a:t>Serverpod</a:t>
            </a:r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, NodeJS)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Deployment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Research at DEI (PRIN, Air quality, Diabetes, PBH)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IMPACT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Open points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442453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b="1" dirty="0"/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143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6840728" cy="5334907"/>
          </a:xfrm>
        </p:spPr>
        <p:txBody>
          <a:bodyPr>
            <a:normAutofit/>
          </a:bodyPr>
          <a:lstStyle/>
          <a:p>
            <a:r>
              <a:rPr lang="en-GB" dirty="0"/>
              <a:t>As simple use case, let’s implement a very simple DB and a “TODO” simple app called ‘</a:t>
            </a:r>
            <a:r>
              <a:rPr lang="en-GB" dirty="0" err="1"/>
              <a:t>busy_day</a:t>
            </a:r>
            <a:r>
              <a:rPr lang="en-GB" dirty="0"/>
              <a:t>’. </a:t>
            </a:r>
          </a:p>
          <a:p>
            <a:endParaRPr lang="en-GB" dirty="0"/>
          </a:p>
          <a:p>
            <a:r>
              <a:rPr lang="en-GB" dirty="0"/>
              <a:t>The database will consist of only 1 table: </a:t>
            </a:r>
            <a:r>
              <a:rPr lang="en-GB" dirty="0" err="1"/>
              <a:t>Todo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app will consist of a simple </a:t>
            </a:r>
            <a:r>
              <a:rPr lang="en-GB" dirty="0" err="1">
                <a:latin typeface="Courier" pitchFamily="2" charset="0"/>
              </a:rPr>
              <a:t>ListView</a:t>
            </a:r>
            <a:r>
              <a:rPr lang="en-GB" dirty="0"/>
              <a:t> that visualizes,  inserts and deletes the entries of the </a:t>
            </a:r>
            <a:r>
              <a:rPr lang="en-GB" dirty="0" err="1"/>
              <a:t>Todo</a:t>
            </a:r>
            <a:r>
              <a:rPr lang="en-GB" dirty="0"/>
              <a:t> table. So we have to “implement” the following three queries:</a:t>
            </a:r>
          </a:p>
          <a:p>
            <a:pPr lvl="1"/>
            <a:r>
              <a:rPr lang="en-GB" dirty="0"/>
              <a:t>SELECT to obtain all the </a:t>
            </a:r>
            <a:r>
              <a:rPr lang="en-GB" dirty="0" err="1"/>
              <a:t>Todos</a:t>
            </a:r>
            <a:r>
              <a:rPr lang="en-GB" dirty="0"/>
              <a:t> in the table;</a:t>
            </a:r>
          </a:p>
          <a:p>
            <a:pPr lvl="1"/>
            <a:r>
              <a:rPr lang="en-GB" dirty="0"/>
              <a:t>DELETE to remove a </a:t>
            </a:r>
            <a:r>
              <a:rPr lang="en-GB" dirty="0" err="1"/>
              <a:t>Todo</a:t>
            </a:r>
            <a:r>
              <a:rPr lang="en-GB" dirty="0"/>
              <a:t> from the table;</a:t>
            </a:r>
          </a:p>
          <a:p>
            <a:pPr lvl="1"/>
            <a:r>
              <a:rPr lang="en-GB" dirty="0"/>
              <a:t>INSERT to create a </a:t>
            </a:r>
            <a:r>
              <a:rPr lang="en-GB" dirty="0" err="1"/>
              <a:t>Todo</a:t>
            </a:r>
            <a:r>
              <a:rPr lang="en-GB" dirty="0"/>
              <a:t> and put it in the table.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busy_day" descr="busy_day">
            <a:hlinkClick r:id="" action="ppaction://media"/>
            <a:extLst>
              <a:ext uri="{FF2B5EF4-FFF2-40B4-BE49-F238E27FC236}">
                <a16:creationId xmlns:a16="http://schemas.microsoft.com/office/drawing/2014/main" id="{466FF79F-6022-9849-B3C5-246B58C7A4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4690" y="298174"/>
            <a:ext cx="2893115" cy="62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 – State management with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3420364" cy="497018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to “integrate” the DB in the business logic of an app using providers?</a:t>
            </a:r>
          </a:p>
          <a:p>
            <a:r>
              <a:rPr lang="en-GB" dirty="0"/>
              <a:t>We will take inspiration from the repository design pattern.</a:t>
            </a:r>
          </a:p>
          <a:p>
            <a:endParaRPr lang="en-GB" dirty="0"/>
          </a:p>
          <a:p>
            <a:r>
              <a:rPr lang="en-GB" dirty="0"/>
              <a:t>What happens now if, for example, you have a </a:t>
            </a:r>
            <a:r>
              <a:rPr lang="en-GB" dirty="0" err="1"/>
              <a:t>ListView</a:t>
            </a:r>
            <a:r>
              <a:rPr lang="en-GB" dirty="0"/>
              <a:t>, that visualizes the entry of a table, and somebody deletes something from that table?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39EF33-5A95-C84C-8EEF-6FF2B3156F3F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lab_11-persistence_part_2/busy_day/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E82CA-EFEF-5744-9DAD-60E8718AB6CA}"/>
              </a:ext>
            </a:extLst>
          </p:cNvPr>
          <p:cNvSpPr/>
          <p:nvPr/>
        </p:nvSpPr>
        <p:spPr>
          <a:xfrm>
            <a:off x="4278720" y="2951789"/>
            <a:ext cx="2488557" cy="141543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Class (Repository) 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that wraps DAO methods and extends ChangeNotifier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227F8-790D-584D-A16C-EBB9B7019E34}"/>
              </a:ext>
            </a:extLst>
          </p:cNvPr>
          <p:cNvSpPr/>
          <p:nvPr/>
        </p:nvSpPr>
        <p:spPr>
          <a:xfrm>
            <a:off x="7268840" y="4943562"/>
            <a:ext cx="1745900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using the methods of the Repository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59258-330D-C943-8EF7-C82632941AB4}"/>
              </a:ext>
            </a:extLst>
          </p:cNvPr>
          <p:cNvSpPr/>
          <p:nvPr/>
        </p:nvSpPr>
        <p:spPr>
          <a:xfrm>
            <a:off x="8287479" y="2850500"/>
            <a:ext cx="2812642" cy="161801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Consumer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of the Repository (this allows to access to the DB and rebuilds if something in the DB changes)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98CE-44E9-644F-A11B-7BC226FE4F97}"/>
              </a:ext>
            </a:extLst>
          </p:cNvPr>
          <p:cNvSpPr/>
          <p:nvPr/>
        </p:nvSpPr>
        <p:spPr>
          <a:xfrm>
            <a:off x="4278719" y="4703103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DAO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5A227-D368-D149-8984-2803628C5AC4}"/>
              </a:ext>
            </a:extLst>
          </p:cNvPr>
          <p:cNvSpPr/>
          <p:nvPr/>
        </p:nvSpPr>
        <p:spPr>
          <a:xfrm>
            <a:off x="6147051" y="1197065"/>
            <a:ext cx="3240911" cy="131755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ChangeNotifierProvider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that provides the Repository to the app widget tree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05786-2371-1E4A-8F13-D5D0562A81B0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5522998" y="4367226"/>
            <a:ext cx="1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218D4-FC7F-2E4B-A6DA-A38904839117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522999" y="2514623"/>
            <a:ext cx="2244508" cy="43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9A6EED-E79A-C448-AF53-EC0C41945089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67507" y="2514623"/>
            <a:ext cx="1926293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F3CEB8-9FBA-1B42-9D96-6AD7B17506CF}"/>
              </a:ext>
            </a:extLst>
          </p:cNvPr>
          <p:cNvSpPr/>
          <p:nvPr/>
        </p:nvSpPr>
        <p:spPr>
          <a:xfrm>
            <a:off x="4278718" y="5718312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E4DF30-6B57-0148-84C3-69BAA60ADF89}"/>
              </a:ext>
            </a:extLst>
          </p:cNvPr>
          <p:cNvCxnSpPr>
            <a:cxnSpLocks/>
            <a:stCxn id="27" idx="0"/>
            <a:endCxn id="8" idx="2"/>
          </p:cNvCxnSpPr>
          <p:nvPr/>
        </p:nvCxnSpPr>
        <p:spPr>
          <a:xfrm flipV="1">
            <a:off x="5522997" y="5256834"/>
            <a:ext cx="1" cy="46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1D2DF30-3584-124C-869E-A5401F7D4895}"/>
              </a:ext>
            </a:extLst>
          </p:cNvPr>
          <p:cNvSpPr/>
          <p:nvPr/>
        </p:nvSpPr>
        <p:spPr>
          <a:xfrm>
            <a:off x="9203787" y="4943561"/>
            <a:ext cx="1745899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UI </a:t>
            </a:r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showing the 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BB2D8A-1410-8A41-91B6-2D80DA56D51B}"/>
              </a:ext>
            </a:extLst>
          </p:cNvPr>
          <p:cNvSpPr/>
          <p:nvPr/>
        </p:nvSpPr>
        <p:spPr>
          <a:xfrm>
            <a:off x="11226485" y="4943560"/>
            <a:ext cx="753314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444B73-BA84-F54A-B1D2-C50C928B14DB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>
            <a:off x="9693800" y="4468513"/>
            <a:ext cx="1909342" cy="47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585B95-AEE7-604C-B4E4-DB58AC50B65F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9693800" y="4468513"/>
            <a:ext cx="382937" cy="47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27582C-B957-E940-BF4F-F9CC6B1DF04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8141790" y="4468513"/>
            <a:ext cx="1552010" cy="47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50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b="1" dirty="0"/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991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Two tips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8808425" cy="5334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During the project discussion it would be nice to see/discuss</a:t>
            </a:r>
          </a:p>
          <a:p>
            <a:endParaRPr lang="en-US" dirty="0"/>
          </a:p>
          <a:p>
            <a:r>
              <a:rPr lang="en-US" dirty="0"/>
              <a:t>The ER diagram of the database </a:t>
            </a:r>
          </a:p>
          <a:p>
            <a:endParaRPr lang="en-US" dirty="0"/>
          </a:p>
          <a:p>
            <a:r>
              <a:rPr lang="en-US" dirty="0"/>
              <a:t>How you decided to manage your data in terms of regulatory aspects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b="1" dirty="0"/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0130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Exercise 11.01 </a:t>
            </a:r>
          </a:p>
          <a:p>
            <a:endParaRPr lang="en-US" dirty="0"/>
          </a:p>
          <a:p>
            <a:pPr lvl="1"/>
            <a:r>
              <a:rPr lang="en-US" dirty="0"/>
              <a:t>Start from the code of exercise 07.01.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Floor to define a proper entity, DAO, and DB to persist the meal data.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 that Floor does not support natively the </a:t>
            </a:r>
            <a:r>
              <a:rPr lang="en-US" dirty="0" err="1"/>
              <a:t>DateTime</a:t>
            </a:r>
            <a:r>
              <a:rPr lang="en-US" dirty="0"/>
              <a:t> type. As such, to define the entity of the meal you must use a </a:t>
            </a:r>
            <a:r>
              <a:rPr lang="en-US" dirty="0" err="1"/>
              <a:t>TypeConverter</a:t>
            </a:r>
            <a:r>
              <a:rPr lang="en-US" dirty="0"/>
              <a:t>. Try to follow the docs to implement it:</a:t>
            </a:r>
          </a:p>
          <a:p>
            <a:pPr lvl="2"/>
            <a:r>
              <a:rPr lang="en-US" dirty="0">
                <a:hlinkClick r:id="rId4"/>
              </a:rPr>
              <a:t>https://floor.codes/type-converters/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are not able to solve the “</a:t>
            </a:r>
            <a:r>
              <a:rPr lang="en-US" dirty="0" err="1"/>
              <a:t>TypeConverter</a:t>
            </a:r>
            <a:r>
              <a:rPr lang="en-US" dirty="0"/>
              <a:t> issue”, you can find the solution in the lab repository. Particularly, look at  lib/database/</a:t>
            </a:r>
            <a:r>
              <a:rPr lang="en-US" dirty="0" err="1"/>
              <a:t>typeConverters</a:t>
            </a:r>
            <a:r>
              <a:rPr lang="en-US" dirty="0"/>
              <a:t>/</a:t>
            </a:r>
            <a:r>
              <a:rPr lang="en-US" dirty="0" err="1"/>
              <a:t>dateTimeConverter.dart</a:t>
            </a:r>
            <a:r>
              <a:rPr lang="en-US" dirty="0"/>
              <a:t> and lib/database/</a:t>
            </a:r>
            <a:r>
              <a:rPr lang="en-US" dirty="0" err="1"/>
              <a:t>database.dart</a:t>
            </a:r>
            <a:r>
              <a:rPr lang="en-US" dirty="0"/>
              <a:t> files.</a:t>
            </a:r>
          </a:p>
        </p:txBody>
      </p:sp>
      <p:pic>
        <p:nvPicPr>
          <p:cNvPr id="4" name="meal_manager" descr="meal_manager">
            <a:hlinkClick r:id="" action="ppaction://media"/>
            <a:extLst>
              <a:ext uri="{FF2B5EF4-FFF2-40B4-BE49-F238E27FC236}">
                <a16:creationId xmlns:a16="http://schemas.microsoft.com/office/drawing/2014/main" id="{A860ECFE-7CE0-D544-B4BB-4D7DC301C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3774" y="301487"/>
            <a:ext cx="2890054" cy="62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b="1" dirty="0"/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358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4CBAAE-4207-3A44-A8BB-6279B2D47877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Floor by taking a look at the docs </a:t>
            </a:r>
          </a:p>
          <a:p>
            <a:pPr lvl="1"/>
            <a:endParaRPr lang="en-US" dirty="0"/>
          </a:p>
          <a:p>
            <a:r>
              <a:rPr lang="en-US" dirty="0"/>
              <a:t>Try to integrate Floor in your project. Here’s a possible roadmap to follow: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by defining (on paper) a simple DB made of 1 table able to store 1 ”type” of data fetched from </a:t>
            </a:r>
            <a:r>
              <a:rPr lang="en-US" dirty="0" err="1"/>
              <a:t>fitbitter</a:t>
            </a:r>
            <a:r>
              <a:rPr lang="en-US" dirty="0"/>
              <a:t>, e.g., step counts.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entity that implement the table you designed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DAO for that entity. Again, I suggest to start easy: define just 3 queries: one for reading all the entries of the table (SELECT), one for inserting entries (INSERT), and one for deleting entries (DELETE)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DB and generate the code.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repository that wraps the DAO and extend </a:t>
            </a:r>
            <a:r>
              <a:rPr lang="en-US" dirty="0" err="1"/>
              <a:t>ChangeNotifier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the DB at the beginning of your code and provide the repository to the app.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Try to use the DB.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Go back to step 1 and add the other tables according to your needs.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49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9339E-8A81-2441-8894-466CF2091C4C}"/>
              </a:ext>
            </a:extLst>
          </p:cNvPr>
          <p:cNvSpPr/>
          <p:nvPr/>
        </p:nvSpPr>
        <p:spPr>
          <a:xfrm>
            <a:off x="3262086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Navigate between screens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10E2-4B67-4448-8871-FA03D68FCBE9}"/>
              </a:ext>
            </a:extLst>
          </p:cNvPr>
          <p:cNvSpPr/>
          <p:nvPr/>
        </p:nvSpPr>
        <p:spPr>
          <a:xfrm>
            <a:off x="6301925" y="1506748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Make simple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96BC1-682C-AC4F-AE0B-DE841D7AAA23}"/>
              </a:ext>
            </a:extLst>
          </p:cNvPr>
          <p:cNvSpPr/>
          <p:nvPr/>
        </p:nvSpPr>
        <p:spPr>
          <a:xfrm>
            <a:off x="6287293" y="2757271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Fetch wearable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C45BF-9708-D246-AF7A-63F93085FA1B}"/>
              </a:ext>
            </a:extLst>
          </p:cNvPr>
          <p:cNvSpPr/>
          <p:nvPr/>
        </p:nvSpPr>
        <p:spPr>
          <a:xfrm>
            <a:off x="3262086" y="151013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Create a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3CF9B-84DE-9A4C-9E18-FBA6C2A9FAAE}"/>
              </a:ext>
            </a:extLst>
          </p:cNvPr>
          <p:cNvSpPr/>
          <p:nvPr/>
        </p:nvSpPr>
        <p:spPr>
          <a:xfrm>
            <a:off x="9303992" y="2752427"/>
            <a:ext cx="2571750" cy="8602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Persist user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EA357-0CE7-EE42-AA24-CF594C57CF30}"/>
              </a:ext>
            </a:extLst>
          </p:cNvPr>
          <p:cNvSpPr/>
          <p:nvPr/>
        </p:nvSpPr>
        <p:spPr>
          <a:xfrm>
            <a:off x="3262086" y="4006100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Manage the app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1CCE-800C-D14F-AC56-D2B57CD4489C}"/>
              </a:ext>
            </a:extLst>
          </p:cNvPr>
          <p:cNvSpPr/>
          <p:nvPr/>
        </p:nvSpPr>
        <p:spPr>
          <a:xfrm>
            <a:off x="428173" y="400189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Understand Flutter’s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F71A-FE43-5D4A-9447-12A5D61DBED5}"/>
              </a:ext>
            </a:extLst>
          </p:cNvPr>
          <p:cNvSpPr/>
          <p:nvPr/>
        </p:nvSpPr>
        <p:spPr>
          <a:xfrm>
            <a:off x="428173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Get familiar with Dart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EC684-AEE0-714D-BA51-7C00C2C4DCF1}"/>
              </a:ext>
            </a:extLst>
          </p:cNvPr>
          <p:cNvSpPr/>
          <p:nvPr/>
        </p:nvSpPr>
        <p:spPr>
          <a:xfrm>
            <a:off x="428173" y="1510134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Collaborate and version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FE1B8-79ED-B645-A1A5-DD1C452F5C1B}"/>
              </a:ext>
            </a:extLst>
          </p:cNvPr>
          <p:cNvSpPr/>
          <p:nvPr/>
        </p:nvSpPr>
        <p:spPr>
          <a:xfrm>
            <a:off x="9303992" y="1498505"/>
            <a:ext cx="2571750" cy="8602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Implement user authentication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9206F-E158-C04A-AA9B-1F9FCE860BD3}"/>
              </a:ext>
            </a:extLst>
          </p:cNvPr>
          <p:cNvSpPr/>
          <p:nvPr/>
        </p:nvSpPr>
        <p:spPr>
          <a:xfrm>
            <a:off x="428173" y="5818578"/>
            <a:ext cx="11553370" cy="45375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Do something with your fantasy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6B9E0C-1958-334C-8E68-E5B5D895F3A0}"/>
              </a:ext>
            </a:extLst>
          </p:cNvPr>
          <p:cNvCxnSpPr>
            <a:cxnSpLocks/>
          </p:cNvCxnSpPr>
          <p:nvPr/>
        </p:nvCxnSpPr>
        <p:spPr>
          <a:xfrm>
            <a:off x="11981543" y="1231320"/>
            <a:ext cx="0" cy="4088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714A049-D46C-4741-AC57-5ADD5A556D5E}"/>
              </a:ext>
            </a:extLst>
          </p:cNvPr>
          <p:cNvSpPr txBox="1">
            <a:spLocks/>
          </p:cNvSpPr>
          <p:nvPr/>
        </p:nvSpPr>
        <p:spPr>
          <a:xfrm>
            <a:off x="428172" y="4971142"/>
            <a:ext cx="5405664" cy="34834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27A7E2-5907-244F-9EA4-6EB7B1B78FC4}"/>
              </a:ext>
            </a:extLst>
          </p:cNvPr>
          <p:cNvSpPr txBox="1">
            <a:spLocks/>
          </p:cNvSpPr>
          <p:nvPr/>
        </p:nvSpPr>
        <p:spPr>
          <a:xfrm>
            <a:off x="6273451" y="4971142"/>
            <a:ext cx="2600224" cy="36074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7F527A-6D86-4B4B-8507-E05C41EE2643}"/>
              </a:ext>
            </a:extLst>
          </p:cNvPr>
          <p:cNvSpPr txBox="1">
            <a:spLocks/>
          </p:cNvSpPr>
          <p:nvPr/>
        </p:nvSpPr>
        <p:spPr>
          <a:xfrm>
            <a:off x="9304006" y="4971141"/>
            <a:ext cx="2571736" cy="348343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D4DC1-5C18-7F46-8370-E7C962DEF38F}"/>
              </a:ext>
            </a:extLst>
          </p:cNvPr>
          <p:cNvSpPr/>
          <p:nvPr/>
        </p:nvSpPr>
        <p:spPr>
          <a:xfrm>
            <a:off x="428172" y="1209985"/>
            <a:ext cx="913817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7D9E-30CA-E84B-801A-C532883DD90D}"/>
              </a:ext>
            </a:extLst>
          </p:cNvPr>
          <p:cNvSpPr/>
          <p:nvPr/>
        </p:nvSpPr>
        <p:spPr>
          <a:xfrm>
            <a:off x="428173" y="2455130"/>
            <a:ext cx="913832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2/3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7C382-226C-FA46-8DB3-6D1900A47C91}"/>
              </a:ext>
            </a:extLst>
          </p:cNvPr>
          <p:cNvSpPr/>
          <p:nvPr/>
        </p:nvSpPr>
        <p:spPr>
          <a:xfrm>
            <a:off x="428173" y="3696156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B24BA-496D-0646-B792-701E8EF31927}"/>
              </a:ext>
            </a:extLst>
          </p:cNvPr>
          <p:cNvSpPr/>
          <p:nvPr/>
        </p:nvSpPr>
        <p:spPr>
          <a:xfrm>
            <a:off x="3264544" y="1207068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2D3ECA-27A3-E346-97B6-6DED991CCB03}"/>
              </a:ext>
            </a:extLst>
          </p:cNvPr>
          <p:cNvSpPr/>
          <p:nvPr/>
        </p:nvSpPr>
        <p:spPr>
          <a:xfrm>
            <a:off x="3264544" y="2452279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FD419-5760-AA40-96E5-CCCF7F0EAF09}"/>
              </a:ext>
            </a:extLst>
          </p:cNvPr>
          <p:cNvSpPr/>
          <p:nvPr/>
        </p:nvSpPr>
        <p:spPr>
          <a:xfrm>
            <a:off x="3264544" y="3705012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BB248-D357-7143-AFFA-BE798B402DB1}"/>
              </a:ext>
            </a:extLst>
          </p:cNvPr>
          <p:cNvSpPr/>
          <p:nvPr/>
        </p:nvSpPr>
        <p:spPr>
          <a:xfrm>
            <a:off x="6300635" y="1203104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E15202-D95C-2547-87CD-CC21A871EF0B}"/>
              </a:ext>
            </a:extLst>
          </p:cNvPr>
          <p:cNvSpPr/>
          <p:nvPr/>
        </p:nvSpPr>
        <p:spPr>
          <a:xfrm>
            <a:off x="6287293" y="2452279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69CCF-AC68-0344-836A-3DAFE5918B0A}"/>
              </a:ext>
            </a:extLst>
          </p:cNvPr>
          <p:cNvSpPr/>
          <p:nvPr/>
        </p:nvSpPr>
        <p:spPr>
          <a:xfrm>
            <a:off x="9303992" y="1187877"/>
            <a:ext cx="877080" cy="3001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6A9EB-7793-084B-9B37-521829AD396E}"/>
              </a:ext>
            </a:extLst>
          </p:cNvPr>
          <p:cNvSpPr/>
          <p:nvPr/>
        </p:nvSpPr>
        <p:spPr>
          <a:xfrm>
            <a:off x="9305076" y="2436008"/>
            <a:ext cx="877080" cy="3001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6C75B7-9B5F-B74C-BE7F-35C0CDFB1817}"/>
              </a:ext>
            </a:extLst>
          </p:cNvPr>
          <p:cNvCxnSpPr>
            <a:cxnSpLocks/>
          </p:cNvCxnSpPr>
          <p:nvPr/>
        </p:nvCxnSpPr>
        <p:spPr>
          <a:xfrm>
            <a:off x="9056914" y="1231320"/>
            <a:ext cx="0" cy="41026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F77F43-12C7-A14C-810A-67101A243979}"/>
              </a:ext>
            </a:extLst>
          </p:cNvPr>
          <p:cNvCxnSpPr>
            <a:cxnSpLocks/>
          </p:cNvCxnSpPr>
          <p:nvPr/>
        </p:nvCxnSpPr>
        <p:spPr>
          <a:xfrm>
            <a:off x="6052457" y="1231320"/>
            <a:ext cx="0" cy="410267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133C5-2A16-344D-B5D1-EC7DFAA4BD42}"/>
              </a:ext>
            </a:extLst>
          </p:cNvPr>
          <p:cNvSpPr/>
          <p:nvPr/>
        </p:nvSpPr>
        <p:spPr>
          <a:xfrm>
            <a:off x="9295165" y="4007242"/>
            <a:ext cx="2571750" cy="860243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Advanced stuff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EB5484-6620-3542-B689-4B959C0B7DF8}"/>
              </a:ext>
            </a:extLst>
          </p:cNvPr>
          <p:cNvSpPr/>
          <p:nvPr/>
        </p:nvSpPr>
        <p:spPr>
          <a:xfrm>
            <a:off x="9296249" y="3690823"/>
            <a:ext cx="877080" cy="300148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12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2607237-7AC3-924E-A8DE-9B262668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591" y="1231135"/>
            <a:ext cx="509952" cy="509952"/>
          </a:xfrm>
          <a:prstGeom prst="rect">
            <a:avLst/>
          </a:prstGeom>
        </p:spPr>
      </p:pic>
      <p:pic>
        <p:nvPicPr>
          <p:cNvPr id="40" name="Graphic 39" descr="Tick with solid fill">
            <a:extLst>
              <a:ext uri="{FF2B5EF4-FFF2-40B4-BE49-F238E27FC236}">
                <a16:creationId xmlns:a16="http://schemas.microsoft.com/office/drawing/2014/main" id="{FC205521-E22C-E34D-BF1C-9189D623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2478542"/>
            <a:ext cx="509952" cy="509952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4E80BC87-BE4D-004A-8B76-759812E84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3715976"/>
            <a:ext cx="509952" cy="50995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7216EBF6-9143-144F-B9D7-70E9EA80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0738" y="1233035"/>
            <a:ext cx="509952" cy="50995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10D2BDBA-5B81-364C-B851-0E1BC2C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2478188"/>
            <a:ext cx="509952" cy="509952"/>
          </a:xfrm>
          <a:prstGeom prst="rect">
            <a:avLst/>
          </a:prstGeom>
        </p:spPr>
      </p:pic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744FC12F-C22B-224A-B793-9F7CC9C7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3724399"/>
            <a:ext cx="509952" cy="509952"/>
          </a:xfrm>
          <a:prstGeom prst="rect">
            <a:avLst/>
          </a:prstGeom>
        </p:spPr>
      </p:pic>
      <p:pic>
        <p:nvPicPr>
          <p:cNvPr id="52" name="Graphic 51" descr="Tick with solid fill">
            <a:extLst>
              <a:ext uri="{FF2B5EF4-FFF2-40B4-BE49-F238E27FC236}">
                <a16:creationId xmlns:a16="http://schemas.microsoft.com/office/drawing/2014/main" id="{E3740417-923E-504B-8A55-BD81EA1F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2848" y="1234635"/>
            <a:ext cx="509952" cy="509952"/>
          </a:xfrm>
          <a:prstGeom prst="rect">
            <a:avLst/>
          </a:prstGeom>
        </p:spPr>
      </p:pic>
      <p:pic>
        <p:nvPicPr>
          <p:cNvPr id="53" name="Graphic 52" descr="Tick with solid fill">
            <a:extLst>
              <a:ext uri="{FF2B5EF4-FFF2-40B4-BE49-F238E27FC236}">
                <a16:creationId xmlns:a16="http://schemas.microsoft.com/office/drawing/2014/main" id="{881ED5A6-585E-9645-8774-960160919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2330" y="2478188"/>
            <a:ext cx="509952" cy="509952"/>
          </a:xfrm>
          <a:prstGeom prst="rect">
            <a:avLst/>
          </a:prstGeom>
        </p:spPr>
      </p:pic>
      <p:pic>
        <p:nvPicPr>
          <p:cNvPr id="54" name="Graphic 53" descr="Tick with solid fill">
            <a:extLst>
              <a:ext uri="{FF2B5EF4-FFF2-40B4-BE49-F238E27FC236}">
                <a16:creationId xmlns:a16="http://schemas.microsoft.com/office/drawing/2014/main" id="{4EBB4DA9-25D8-2649-92A3-9CA1261B4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3190" y="1231135"/>
            <a:ext cx="509952" cy="509952"/>
          </a:xfrm>
          <a:prstGeom prst="rect">
            <a:avLst/>
          </a:prstGeom>
        </p:spPr>
      </p:pic>
      <p:pic>
        <p:nvPicPr>
          <p:cNvPr id="55" name="Graphic 54" descr="Tick with solid fill">
            <a:extLst>
              <a:ext uri="{FF2B5EF4-FFF2-40B4-BE49-F238E27FC236}">
                <a16:creationId xmlns:a16="http://schemas.microsoft.com/office/drawing/2014/main" id="{D3ED446E-6ABB-C349-B550-D778564FE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3190" y="2489618"/>
            <a:ext cx="509952" cy="5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79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61167"/>
            <a:ext cx="10913119" cy="5334907"/>
          </a:xfrm>
        </p:spPr>
        <p:txBody>
          <a:bodyPr>
            <a:normAutofit/>
          </a:bodyPr>
          <a:lstStyle/>
          <a:p>
            <a:r>
              <a:rPr lang="en-IT" dirty="0"/>
              <a:t>Floor official docs</a:t>
            </a:r>
          </a:p>
          <a:p>
            <a:pPr lvl="1"/>
            <a:r>
              <a:rPr lang="en-GB" dirty="0">
                <a:hlinkClick r:id="rId2"/>
              </a:rPr>
              <a:t>https://floor.codes/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Repository design pattern</a:t>
            </a:r>
          </a:p>
          <a:p>
            <a:pPr lvl="1"/>
            <a:r>
              <a:rPr lang="en-GB" dirty="0">
                <a:hlinkClick r:id="rId3"/>
              </a:rPr>
              <a:t>https://medium.com/@pererikbergman/repository-design-pattern-e28c0f3e4a30</a:t>
            </a:r>
            <a:r>
              <a:rPr lang="en-GB" dirty="0"/>
              <a:t> 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network flow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191784-8C7D-5A41-BA03-B01CD477EA93}"/>
              </a:ext>
            </a:extLst>
          </p:cNvPr>
          <p:cNvSpPr txBox="1">
            <a:spLocks/>
          </p:cNvSpPr>
          <p:nvPr/>
        </p:nvSpPr>
        <p:spPr>
          <a:xfrm>
            <a:off x="946331" y="1660690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Front-End</a:t>
            </a:r>
            <a:endParaRPr lang="en-IT" b="1" dirty="0"/>
          </a:p>
        </p:txBody>
      </p:sp>
      <p:pic>
        <p:nvPicPr>
          <p:cNvPr id="8" name="Graphic 7" descr="Smart Phone outline">
            <a:extLst>
              <a:ext uri="{FF2B5EF4-FFF2-40B4-BE49-F238E27FC236}">
                <a16:creationId xmlns:a16="http://schemas.microsoft.com/office/drawing/2014/main" id="{01947653-06FD-E240-9795-D848F26F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231" y="2958609"/>
            <a:ext cx="1801111" cy="1801111"/>
          </a:xfrm>
          <a:prstGeom prst="rect">
            <a:avLst/>
          </a:prstGeom>
        </p:spPr>
      </p:pic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1464BB1E-3089-9E41-85E0-F5DDBD9B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9053" y="2943375"/>
            <a:ext cx="1702216" cy="17022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F2290B-2953-C542-A454-E005847CA1C7}"/>
              </a:ext>
            </a:extLst>
          </p:cNvPr>
          <p:cNvSpPr/>
          <p:nvPr/>
        </p:nvSpPr>
        <p:spPr>
          <a:xfrm>
            <a:off x="4274117" y="3402733"/>
            <a:ext cx="1330323" cy="7654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RESTful API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724EC2-CC4E-B749-8A14-FC439027D2AE}"/>
              </a:ext>
            </a:extLst>
          </p:cNvPr>
          <p:cNvCxnSpPr/>
          <p:nvPr/>
        </p:nvCxnSpPr>
        <p:spPr>
          <a:xfrm>
            <a:off x="3647527" y="1695357"/>
            <a:ext cx="0" cy="45948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7C623A3-DD60-9940-9A76-6483BD7F2034}"/>
              </a:ext>
            </a:extLst>
          </p:cNvPr>
          <p:cNvSpPr txBox="1">
            <a:spLocks/>
          </p:cNvSpPr>
          <p:nvPr/>
        </p:nvSpPr>
        <p:spPr>
          <a:xfrm>
            <a:off x="6246377" y="1577137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Back-End</a:t>
            </a:r>
            <a:endParaRPr lang="en-IT" b="1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255129F-ADE3-134A-BC2F-8CC1E264CBAC}"/>
              </a:ext>
            </a:extLst>
          </p:cNvPr>
          <p:cNvSpPr txBox="1">
            <a:spLocks/>
          </p:cNvSpPr>
          <p:nvPr/>
        </p:nvSpPr>
        <p:spPr>
          <a:xfrm>
            <a:off x="6700746" y="4483322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Server</a:t>
            </a:r>
            <a:endParaRPr lang="en-IT" sz="2000" dirty="0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1F2DA623-2F65-9948-951A-6D9295A5C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0569" y="1838763"/>
            <a:ext cx="914400" cy="914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4CB69C-C5AE-2148-B7B6-8FCD466CADDA}"/>
              </a:ext>
            </a:extLst>
          </p:cNvPr>
          <p:cNvSpPr txBox="1">
            <a:spLocks/>
          </p:cNvSpPr>
          <p:nvPr/>
        </p:nvSpPr>
        <p:spPr>
          <a:xfrm>
            <a:off x="10452071" y="2753163"/>
            <a:ext cx="1091396" cy="374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DB</a:t>
            </a:r>
            <a:endParaRPr lang="en-IT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C944BB-7383-6440-8D63-F4B1666F987F}"/>
              </a:ext>
            </a:extLst>
          </p:cNvPr>
          <p:cNvSpPr txBox="1">
            <a:spLocks/>
          </p:cNvSpPr>
          <p:nvPr/>
        </p:nvSpPr>
        <p:spPr>
          <a:xfrm>
            <a:off x="10265293" y="4124763"/>
            <a:ext cx="1464952" cy="592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Messaging service</a:t>
            </a:r>
            <a:endParaRPr lang="en-IT" sz="2000" dirty="0"/>
          </a:p>
        </p:txBody>
      </p:sp>
      <p:pic>
        <p:nvPicPr>
          <p:cNvPr id="29" name="Graphic 28" descr="Chat bubble outline">
            <a:extLst>
              <a:ext uri="{FF2B5EF4-FFF2-40B4-BE49-F238E27FC236}">
                <a16:creationId xmlns:a16="http://schemas.microsoft.com/office/drawing/2014/main" id="{E8351098-A1C7-9942-9159-1943107DA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0569" y="3210363"/>
            <a:ext cx="914400" cy="914400"/>
          </a:xfrm>
          <a:prstGeom prst="rect">
            <a:avLst/>
          </a:prstGeom>
        </p:spPr>
      </p:pic>
      <p:pic>
        <p:nvPicPr>
          <p:cNvPr id="31" name="Graphic 30" descr="Basic Shapes outline">
            <a:extLst>
              <a:ext uri="{FF2B5EF4-FFF2-40B4-BE49-F238E27FC236}">
                <a16:creationId xmlns:a16="http://schemas.microsoft.com/office/drawing/2014/main" id="{237880E4-100F-F047-BC10-D264DE3D3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0569" y="4759720"/>
            <a:ext cx="914400" cy="9144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90AD70-A8D8-4544-8F86-E1378DCBA4CA}"/>
              </a:ext>
            </a:extLst>
          </p:cNvPr>
          <p:cNvSpPr txBox="1">
            <a:spLocks/>
          </p:cNvSpPr>
          <p:nvPr/>
        </p:nvSpPr>
        <p:spPr>
          <a:xfrm>
            <a:off x="10162964" y="5687467"/>
            <a:ext cx="1747822" cy="97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Heavy computing service</a:t>
            </a:r>
            <a:endParaRPr lang="en-IT" sz="2000" dirty="0"/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64064F28-5732-CC49-BDE1-28C668E0F826}"/>
              </a:ext>
            </a:extLst>
          </p:cNvPr>
          <p:cNvSpPr/>
          <p:nvPr/>
        </p:nvSpPr>
        <p:spPr>
          <a:xfrm>
            <a:off x="3156037" y="3517031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E95F882B-C9A0-984E-B4D1-E006949F0155}"/>
              </a:ext>
            </a:extLst>
          </p:cNvPr>
          <p:cNvSpPr/>
          <p:nvPr/>
        </p:nvSpPr>
        <p:spPr>
          <a:xfrm>
            <a:off x="5851920" y="3526078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C2FA978B-6B24-3D4A-A009-9F4D7082F85B}"/>
              </a:ext>
            </a:extLst>
          </p:cNvPr>
          <p:cNvSpPr/>
          <p:nvPr/>
        </p:nvSpPr>
        <p:spPr>
          <a:xfrm>
            <a:off x="8925965" y="3517029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8" name="Graphic 37" descr="A man with dreads">
            <a:extLst>
              <a:ext uri="{FF2B5EF4-FFF2-40B4-BE49-F238E27FC236}">
                <a16:creationId xmlns:a16="http://schemas.microsoft.com/office/drawing/2014/main" id="{98EE2F19-368D-0C46-BCCF-EF0EDBE171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5392" y="3445042"/>
            <a:ext cx="774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6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Backend possibilities</a:t>
            </a:r>
          </a:p>
        </p:txBody>
      </p:sp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1464BB1E-3089-9E41-85E0-F5DDBD9B6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537" y="4109380"/>
            <a:ext cx="1702216" cy="1702216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255129F-ADE3-134A-BC2F-8CC1E264CBAC}"/>
              </a:ext>
            </a:extLst>
          </p:cNvPr>
          <p:cNvSpPr txBox="1">
            <a:spLocks/>
          </p:cNvSpPr>
          <p:nvPr/>
        </p:nvSpPr>
        <p:spPr>
          <a:xfrm>
            <a:off x="3734230" y="5649327"/>
            <a:ext cx="2238829" cy="635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Server</a:t>
            </a:r>
            <a:endParaRPr lang="en-IT" sz="2000" dirty="0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1F2DA623-2F65-9948-951A-6D9295A5C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1140" y="4225834"/>
            <a:ext cx="914400" cy="914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4CB69C-C5AE-2148-B7B6-8FCD466CADDA}"/>
              </a:ext>
            </a:extLst>
          </p:cNvPr>
          <p:cNvSpPr txBox="1">
            <a:spLocks/>
          </p:cNvSpPr>
          <p:nvPr/>
        </p:nvSpPr>
        <p:spPr>
          <a:xfrm>
            <a:off x="9331929" y="5229714"/>
            <a:ext cx="1091396" cy="374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DB</a:t>
            </a:r>
            <a:endParaRPr lang="en-IT" sz="20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C944BB-7383-6440-8D63-F4B1666F987F}"/>
              </a:ext>
            </a:extLst>
          </p:cNvPr>
          <p:cNvSpPr txBox="1">
            <a:spLocks/>
          </p:cNvSpPr>
          <p:nvPr/>
        </p:nvSpPr>
        <p:spPr>
          <a:xfrm>
            <a:off x="7465716" y="5222137"/>
            <a:ext cx="1464952" cy="592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Messaging service</a:t>
            </a:r>
            <a:endParaRPr lang="en-IT" sz="2000" dirty="0"/>
          </a:p>
        </p:txBody>
      </p:sp>
      <p:pic>
        <p:nvPicPr>
          <p:cNvPr id="29" name="Graphic 28" descr="Chat bubble outline">
            <a:extLst>
              <a:ext uri="{FF2B5EF4-FFF2-40B4-BE49-F238E27FC236}">
                <a16:creationId xmlns:a16="http://schemas.microsoft.com/office/drawing/2014/main" id="{E8351098-A1C7-9942-9159-1943107DA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0992" y="4307737"/>
            <a:ext cx="914400" cy="914400"/>
          </a:xfrm>
          <a:prstGeom prst="rect">
            <a:avLst/>
          </a:prstGeom>
        </p:spPr>
      </p:pic>
      <p:pic>
        <p:nvPicPr>
          <p:cNvPr id="31" name="Graphic 30" descr="Basic Shapes outline">
            <a:extLst>
              <a:ext uri="{FF2B5EF4-FFF2-40B4-BE49-F238E27FC236}">
                <a16:creationId xmlns:a16="http://schemas.microsoft.com/office/drawing/2014/main" id="{237880E4-100F-F047-BC10-D264DE3D3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8341" y="4115587"/>
            <a:ext cx="914400" cy="9144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90AD70-A8D8-4544-8F86-E1378DCBA4CA}"/>
              </a:ext>
            </a:extLst>
          </p:cNvPr>
          <p:cNvSpPr txBox="1">
            <a:spLocks/>
          </p:cNvSpPr>
          <p:nvPr/>
        </p:nvSpPr>
        <p:spPr>
          <a:xfrm>
            <a:off x="10530736" y="5043334"/>
            <a:ext cx="1747822" cy="978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Heavy computing service</a:t>
            </a:r>
            <a:endParaRPr lang="en-IT" sz="2000" dirty="0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C2FA978B-6B24-3D4A-A009-9F4D7082F85B}"/>
              </a:ext>
            </a:extLst>
          </p:cNvPr>
          <p:cNvSpPr/>
          <p:nvPr/>
        </p:nvSpPr>
        <p:spPr>
          <a:xfrm>
            <a:off x="5959449" y="4683034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10453188" cy="5377686"/>
          </a:xfrm>
        </p:spPr>
        <p:txBody>
          <a:bodyPr>
            <a:normAutofit/>
          </a:bodyPr>
          <a:lstStyle/>
          <a:p>
            <a:r>
              <a:rPr lang="en-GB" dirty="0"/>
              <a:t>Define APIs</a:t>
            </a:r>
          </a:p>
          <a:p>
            <a:r>
              <a:rPr lang="en-GB" dirty="0"/>
              <a:t>Develop a custom messaging service</a:t>
            </a:r>
          </a:p>
          <a:p>
            <a:r>
              <a:rPr lang="en-GB" dirty="0"/>
              <a:t>Cloud storage</a:t>
            </a:r>
          </a:p>
          <a:p>
            <a:r>
              <a:rPr lang="en-GB" dirty="0"/>
              <a:t>Deploy heavy computing services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67695-7B40-8948-AAC0-00B68CC7DD32}"/>
              </a:ext>
            </a:extLst>
          </p:cNvPr>
          <p:cNvSpPr/>
          <p:nvPr/>
        </p:nvSpPr>
        <p:spPr>
          <a:xfrm>
            <a:off x="1307601" y="4568738"/>
            <a:ext cx="1330323" cy="76540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RESTful API</a:t>
            </a: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000B270B-8DC6-7C4E-9FC8-8A1B6AFF843B}"/>
              </a:ext>
            </a:extLst>
          </p:cNvPr>
          <p:cNvSpPr/>
          <p:nvPr/>
        </p:nvSpPr>
        <p:spPr>
          <a:xfrm>
            <a:off x="2885404" y="4692083"/>
            <a:ext cx="982980" cy="536809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905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Backend - How to develop one?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2B2631-DEDB-D847-9680-271CA1C8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288595"/>
            <a:ext cx="5321300" cy="5274251"/>
          </a:xfrm>
        </p:spPr>
        <p:txBody>
          <a:bodyPr>
            <a:normAutofit/>
          </a:bodyPr>
          <a:lstStyle/>
          <a:p>
            <a:r>
              <a:rPr lang="en-GB" dirty="0"/>
              <a:t>The answer again is: do not reinvent the wheel, use something already developed. </a:t>
            </a:r>
          </a:p>
          <a:p>
            <a:r>
              <a:rPr lang="en-GB" dirty="0"/>
              <a:t>There are a lot of solutions (each based on a different programming language), you just have to choose what’s the best for your needs and requirements.</a:t>
            </a:r>
          </a:p>
          <a:p>
            <a:r>
              <a:rPr lang="en-GB" dirty="0"/>
              <a:t>Here’s some of the most popular backend frameworks:</a:t>
            </a:r>
          </a:p>
          <a:p>
            <a:pPr lvl="1"/>
            <a:r>
              <a:rPr lang="en-GB" dirty="0"/>
              <a:t>Django: Python</a:t>
            </a:r>
          </a:p>
          <a:p>
            <a:pPr lvl="1"/>
            <a:r>
              <a:rPr lang="en-GB" dirty="0"/>
              <a:t>Conduit: Dart</a:t>
            </a:r>
          </a:p>
          <a:p>
            <a:pPr lvl="1"/>
            <a:r>
              <a:rPr lang="en-GB" dirty="0"/>
              <a:t>Node.js: </a:t>
            </a:r>
            <a:r>
              <a:rPr lang="en-GB" dirty="0" err="1"/>
              <a:t>Javascript</a:t>
            </a:r>
            <a:endParaRPr lang="en-GB" dirty="0"/>
          </a:p>
          <a:p>
            <a:pPr lvl="1"/>
            <a:r>
              <a:rPr lang="en-GB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71A86-8A9F-5C4D-85A5-75EB8EDDB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195" y="1658984"/>
            <a:ext cx="48387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8E557-F0B8-EC47-A057-C65A8BF93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595" y="3538105"/>
            <a:ext cx="53213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FF5E2-6DFB-5B4B-B92D-1303C6BDD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953" y="5011339"/>
            <a:ext cx="3247824" cy="1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1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Floor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513541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Fortunately, there exist several packages that make our life easier when dealing with DB in Flutter.</a:t>
            </a:r>
          </a:p>
          <a:p>
            <a:endParaRPr lang="en-GB" dirty="0"/>
          </a:p>
          <a:p>
            <a:r>
              <a:rPr lang="en-GB" dirty="0"/>
              <a:t>In this course, we will use Floor: a great package that automatically maps classes to database tables and offers full control of the database with the use of SQL:</a:t>
            </a:r>
          </a:p>
          <a:p>
            <a:pPr lvl="1"/>
            <a:r>
              <a:rPr lang="en-GB" dirty="0">
                <a:hlinkClick r:id="rId3"/>
              </a:rPr>
              <a:t>https://floor.codes/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As such, it will be possible to define a table structure via a Dart class and make queries via Dart methods.</a:t>
            </a:r>
          </a:p>
          <a:p>
            <a:endParaRPr lang="en-GB" dirty="0"/>
          </a:p>
          <a:p>
            <a:r>
              <a:rPr lang="en-GB" b="1" dirty="0"/>
              <a:t>Big plus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Floor use the code generation concept: you define the specifics of your queries and DB structure, and Floor will generate the boilerplate code for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22F12-F92D-734E-9685-EF832CD32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07" y="1480044"/>
            <a:ext cx="4170360" cy="20291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DD99EF7-53F9-0249-83E8-7E008260B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28" y="4311156"/>
            <a:ext cx="3632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Overall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74039-5FD7-1B47-9139-4CDA2A7D7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03" y="1407912"/>
            <a:ext cx="6857057" cy="49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5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955608" cy="5334907"/>
          </a:xfrm>
        </p:spPr>
        <p:txBody>
          <a:bodyPr>
            <a:normAutofit fontScale="92500"/>
          </a:bodyPr>
          <a:lstStyle/>
          <a:p>
            <a:r>
              <a:rPr lang="en-GB" dirty="0"/>
              <a:t>An Entity defines the model of a table in the DB. Floor automatically creates the mappings between the in-memory objects and DB table rows. </a:t>
            </a:r>
          </a:p>
          <a:p>
            <a:r>
              <a:rPr lang="en-GB" dirty="0"/>
              <a:t>It's possible to supply custom metadata to Floor by adding optional values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annotation. </a:t>
            </a:r>
          </a:p>
          <a:p>
            <a:r>
              <a:rPr lang="en-GB" dirty="0"/>
              <a:t>It has the additional attribute of 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/>
              <a:t> which opens up the possibility to use a custom name for that specific entity instead of using the class name. </a:t>
            </a:r>
          </a:p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marks the primary key column. This property has to be of type </a:t>
            </a:r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. The value can be automatically generated by SQLite when 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 : true</a:t>
            </a:r>
            <a:r>
              <a:rPr lang="en-GB" dirty="0"/>
              <a:t>. </a:t>
            </a:r>
          </a:p>
          <a:p>
            <a:r>
              <a:rPr lang="en-GB" dirty="0"/>
              <a:t>If you want a table's column to be nullable, mark the entity's field as nullable with </a:t>
            </a:r>
            <a:r>
              <a:rPr lang="en-GB" dirty="0">
                <a:latin typeface="Courier" pitchFamily="2" charset="0"/>
              </a:rPr>
              <a:t>?</a:t>
            </a:r>
            <a:r>
              <a:rPr lang="en-GB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7690426" y="304456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urier" pitchFamily="2" charset="0"/>
              </a:rPr>
              <a:t>@Entity(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>
                <a:latin typeface="Courier" pitchFamily="2" charset="0"/>
              </a:rPr>
              <a:t>: 'person')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(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: true)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85" t="40034" b="38523"/>
          <a:stretch/>
        </p:blipFill>
        <p:spPr>
          <a:xfrm>
            <a:off x="8869679" y="1473298"/>
            <a:ext cx="1868747" cy="8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98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18481</TotalTime>
  <Words>2379</Words>
  <Application>Microsoft Macintosh PowerPoint</Application>
  <PresentationFormat>Widescreen</PresentationFormat>
  <Paragraphs>386</Paragraphs>
  <Slides>30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Courier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Recap</vt:lpstr>
      <vt:lpstr>The network flow </vt:lpstr>
      <vt:lpstr>Backend possibilities</vt:lpstr>
      <vt:lpstr>Backend - How to develop one?</vt:lpstr>
      <vt:lpstr>Floor</vt:lpstr>
      <vt:lpstr>Overall architecture</vt:lpstr>
      <vt:lpstr>Entity</vt:lpstr>
      <vt:lpstr>Entity - Supported types and Primary Keys</vt:lpstr>
      <vt:lpstr>Entity - Foreign Keys</vt:lpstr>
      <vt:lpstr>DAO</vt:lpstr>
      <vt:lpstr>DAO - Insert</vt:lpstr>
      <vt:lpstr>DAO - Update</vt:lpstr>
      <vt:lpstr>DAO - Delete</vt:lpstr>
      <vt:lpstr>Database</vt:lpstr>
      <vt:lpstr>Outline</vt:lpstr>
      <vt:lpstr>The final step: generating all the code</vt:lpstr>
      <vt:lpstr>Use the generated code</vt:lpstr>
      <vt:lpstr>Outline</vt:lpstr>
      <vt:lpstr>Case of study</vt:lpstr>
      <vt:lpstr>Case of study – State management with Provider</vt:lpstr>
      <vt:lpstr>Outline</vt:lpstr>
      <vt:lpstr>Two tips for the project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208</cp:revision>
  <dcterms:created xsi:type="dcterms:W3CDTF">2021-07-19T09:08:13Z</dcterms:created>
  <dcterms:modified xsi:type="dcterms:W3CDTF">2022-03-08T08:04:14Z</dcterms:modified>
</cp:coreProperties>
</file>